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04" r:id="rId4"/>
    <p:sldId id="323" r:id="rId5"/>
    <p:sldId id="305" r:id="rId6"/>
    <p:sldId id="306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62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EEC4F-F192-4B67-89E4-CE29D0F08CE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BF3F9-30DB-4F79-ACE3-6EA651F99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5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16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8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01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1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07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8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85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81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1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84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2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0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0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5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3F9-30DB-4F79-ACE3-6EA651F993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3566-062C-4341-8C1F-19B230EF2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8E350-C0C5-42DB-B453-9D95268C4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E650A-1D57-49F8-939E-6FC90B54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2449-59BE-4313-B884-1521DFDA1DC2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E78BD-20E4-4C08-A9D6-5238E041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6E2B3-EFCB-4B9E-B75F-ECBDA62A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C07A-B195-4017-9ADA-87FFDD11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5A2F5-A7BE-49FF-B80C-762DAF4FC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BE98-A6E1-448A-A6B5-491E8865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D222-A812-4B47-82EF-1C18A2F0BA7E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92C6B-A047-417E-9C50-066B885D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6D2D9-678C-43DB-A23A-B030BA2B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4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11D05-A0B0-4052-BD14-05C6A003D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75566-1C7D-450D-A029-6615468A9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D1EA4-40BB-44BE-BD4F-11394AB1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A6D1-A1F5-4514-A861-29DC29DE06AA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FD4F8-A745-419C-9FE2-5C151D70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8BBA-4491-4FF0-8260-004AD1F6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03AE-4B62-4E25-A203-9FE25C5C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E567-3DB5-4DB2-9D2C-A6B74678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7B18D-11AB-4751-99AA-31AED0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22BA-E8CA-4FF7-83BC-BCAED8E98A86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25C67-BC79-4A09-A79A-C5C7CDA9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3C0C2-C84F-42B3-B945-C2FA2280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8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26FB-7937-4309-B8E8-F1C4EE4E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2EACB-A30A-4BCB-AF62-CC7D773A0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2C957-14EE-42B6-8CD7-5E5F050D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A7723-F81E-4D41-94D4-FF08D68A5E9A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D332-2A11-4A4F-9E3B-787F6A25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7BA1B-BC59-4EFB-A84F-5693C1541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9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1CF1-8756-44AD-9D6F-432F2D4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AF57-2DE9-47E6-89C6-86F7154A6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4650D-E421-4087-82D7-61968BB11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10FD3-FF55-4886-B7F5-402FEFFE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E5-991C-4691-AB1D-E66C44F5FC8B}" type="datetime1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FE9A1-1089-494D-8E7B-63055259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969B4-C0B8-413F-81E7-077F6C50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4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AA7E-327B-4E1E-952B-C5CBBCBC8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174CA-EC24-4780-8AE2-D2D28B73E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A8491-0430-4845-B3DC-CE14141A0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4C030-B8D4-48BC-B451-487195905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A95FD-003E-42FA-AD1C-1BFDB8A67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E094E-5F70-41E6-8893-CBDB0446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1097-1533-4202-BE98-79DB2EB94E5E}" type="datetime1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DAA7E-3A3D-4DBB-8624-5908FBCC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976830-F4F1-47E9-A206-02C15C95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9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174B-995B-45A0-9564-DE87C377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7A699-45EF-4878-B7F4-5139AAEB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9AB0-08C4-4744-BE21-47CDDA41F246}" type="datetime1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53DEB-EBCD-476F-B9FF-6C2AEAD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6210B-F308-4FE9-A6D5-866B64A7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9D80B-146B-4A16-8566-790F9DA8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112D-FFDA-4B39-A5A4-FA72E3BE2848}" type="datetime1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6C580-0CAD-402B-BEBC-CC30890E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11DB6-ACA0-47C9-A2D8-A438646D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4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C62E-1CCB-496F-9CC9-C77935B0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FE70-5F1B-4A51-AE7E-000EF5F3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A4EBF-EA71-49C9-80D0-F79F8B237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75920-3C18-4859-86F3-CB7EAF58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D954-6E4A-4750-85DF-130FC54E5672}" type="datetime1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01F64-BBE5-4A3F-A1B8-3A3267925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391D7-6125-4F7E-BAA9-ECA1E7A1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4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DAD1-25A6-4420-A6D5-DD6F034B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34352-E5CD-439D-B696-7F35F694FC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4A34B-5125-4B6C-BAC0-A8BCECEFF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3460C-9DE7-44FA-9152-B121B04F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1EA63-188F-4F85-86C0-4AB246827D44}" type="datetime1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95AC9-21A1-461E-9317-C62E44A3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D9341-0A73-48FF-8825-262B3E18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19D95-1D7A-414B-80AF-5612188E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BBF36-2332-4831-AB9A-F1BEDDBA1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CF140-2F20-45DC-8149-27B86E8F8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37C89-244A-44C0-81DC-A26F78E0DB3B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0EFA3-71FD-4677-9FDC-716CEBA8D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AE82D-B779-4F95-8FB0-08E5A58D7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8CCDD-62B9-4B93-913E-00E45339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9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24.net/linear-autonomous-systems-equilibrium-point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74FA9-B246-40A1-884D-6D3413A7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C65EEE-CE0C-4DB2-A1C9-8305361C333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F17-37B5-43F0-A370-DC2F0C96339E}"/>
              </a:ext>
            </a:extLst>
          </p:cNvPr>
          <p:cNvSpPr txBox="1"/>
          <p:nvPr/>
        </p:nvSpPr>
        <p:spPr>
          <a:xfrm>
            <a:off x="0" y="23570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Innopolis University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Control Theory (Linear Control)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40590-2A8A-436D-B750-131BF055C90B}"/>
              </a:ext>
            </a:extLst>
          </p:cNvPr>
          <p:cNvSpPr txBox="1"/>
          <p:nvPr/>
        </p:nvSpPr>
        <p:spPr>
          <a:xfrm>
            <a:off x="0" y="2559012"/>
            <a:ext cx="1219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Lecture 5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MIMO, LTI, LTV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D3531-CE3B-456F-8E38-585CC8BA4BFA}"/>
              </a:ext>
            </a:extLst>
          </p:cNvPr>
          <p:cNvSpPr txBox="1"/>
          <p:nvPr/>
        </p:nvSpPr>
        <p:spPr>
          <a:xfrm>
            <a:off x="0" y="428256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+mj-lt"/>
              </a:rPr>
              <a:t>Sergei Savin, PhD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15963-B460-40EC-9DA3-48FAFC0D3987}"/>
              </a:ext>
            </a:extLst>
          </p:cNvPr>
          <p:cNvSpPr txBox="1"/>
          <p:nvPr/>
        </p:nvSpPr>
        <p:spPr>
          <a:xfrm>
            <a:off x="0" y="623653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Slides design by Marko Pezer &amp; Artem Bakhanov</a:t>
            </a:r>
          </a:p>
        </p:txBody>
      </p:sp>
    </p:spTree>
    <p:extLst>
      <p:ext uri="{BB962C8B-B14F-4D97-AF65-F5344CB8AC3E}">
        <p14:creationId xmlns:p14="http://schemas.microsoft.com/office/powerpoint/2010/main" val="127346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b="1" dirty="0"/>
              <a:t>Linear </a:t>
            </a:r>
            <a:r>
              <a:rPr lang="en-US" b="1" dirty="0"/>
              <a:t>T</a:t>
            </a:r>
            <a:r>
              <a:rPr lang="sr-Latn-BA" b="1" dirty="0"/>
              <a:t>ime-</a:t>
            </a:r>
            <a:r>
              <a:rPr lang="en-US" b="1" dirty="0"/>
              <a:t>V</a:t>
            </a:r>
            <a:r>
              <a:rPr lang="sr-Latn-BA" b="1" dirty="0"/>
              <a:t>ariant (LT</a:t>
            </a:r>
            <a:r>
              <a:rPr lang="en-US" b="1" dirty="0"/>
              <a:t>V</a:t>
            </a:r>
            <a:r>
              <a:rPr lang="sr-Latn-BA" b="1" dirty="0"/>
              <a:t>) </a:t>
            </a:r>
            <a:r>
              <a:rPr lang="en-US" b="1" dirty="0"/>
              <a:t>S</a:t>
            </a:r>
            <a:r>
              <a:rPr lang="sr-Latn-BA" b="1" dirty="0"/>
              <a:t>ystems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(1/2)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2E384-45BA-4F26-AFA7-273DAAB8C754}"/>
              </a:ext>
            </a:extLst>
          </p:cNvPr>
          <p:cNvSpPr txBox="1"/>
          <p:nvPr/>
        </p:nvSpPr>
        <p:spPr>
          <a:xfrm>
            <a:off x="1031132" y="1896893"/>
            <a:ext cx="10322666" cy="4263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latin typeface="+mj-lt"/>
              </a:rPr>
              <a:t>Linear time-variant (LTV) systems</a:t>
            </a:r>
            <a:r>
              <a:rPr lang="en-US" sz="2800" dirty="0">
                <a:latin typeface="+mj-lt"/>
              </a:rPr>
              <a:t> are a class of systems used in signals and systems that are both linear and time-variant. </a:t>
            </a:r>
          </a:p>
          <a:p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Linear systems </a:t>
            </a:r>
            <a:r>
              <a:rPr lang="en-US" sz="2800" dirty="0">
                <a:latin typeface="+mj-lt"/>
              </a:rPr>
              <a:t>are systems whose outputs for a linear combination of inputs are the same as a linear combination of individual responses to those inputs.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Time-variant systems </a:t>
            </a:r>
            <a:r>
              <a:rPr lang="en-US" sz="2800" dirty="0">
                <a:latin typeface="+mj-lt"/>
              </a:rPr>
              <a:t>are systems where the output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depends</a:t>
            </a:r>
            <a:r>
              <a:rPr lang="en-US" sz="2800" dirty="0">
                <a:latin typeface="+mj-lt"/>
              </a:rPr>
              <a:t> on when an input was applied.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10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482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b="1" dirty="0"/>
              <a:t>Linear </a:t>
            </a:r>
            <a:r>
              <a:rPr lang="en-US" b="1" dirty="0"/>
              <a:t>T</a:t>
            </a:r>
            <a:r>
              <a:rPr lang="sr-Latn-BA" b="1" dirty="0"/>
              <a:t>ime-</a:t>
            </a:r>
            <a:r>
              <a:rPr lang="en-US" b="1" dirty="0"/>
              <a:t>V</a:t>
            </a:r>
            <a:r>
              <a:rPr lang="sr-Latn-BA" b="1" dirty="0"/>
              <a:t>ariant (LT</a:t>
            </a:r>
            <a:r>
              <a:rPr lang="en-US" b="1" dirty="0"/>
              <a:t>V</a:t>
            </a:r>
            <a:r>
              <a:rPr lang="sr-Latn-BA" b="1" dirty="0"/>
              <a:t>) </a:t>
            </a:r>
            <a:r>
              <a:rPr lang="en-US" b="1" dirty="0"/>
              <a:t>S</a:t>
            </a:r>
            <a:r>
              <a:rPr lang="sr-Latn-BA" b="1" dirty="0"/>
              <a:t>ystems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(2/2)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2E384-45BA-4F26-AFA7-273DAAB8C754}"/>
              </a:ext>
            </a:extLst>
          </p:cNvPr>
          <p:cNvSpPr txBox="1"/>
          <p:nvPr/>
        </p:nvSpPr>
        <p:spPr>
          <a:xfrm>
            <a:off x="1031132" y="1896893"/>
            <a:ext cx="10322666" cy="4263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latin typeface="+mj-lt"/>
              </a:rPr>
              <a:t>What topics will we consider?</a:t>
            </a:r>
          </a:p>
          <a:p>
            <a:endParaRPr lang="en-US" sz="2800" b="1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How is stability criteria different?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do phase portraits mean?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11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25A2AF-1D5C-423F-BFAD-9DD2CC883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0" r="9656"/>
          <a:stretch/>
        </p:blipFill>
        <p:spPr>
          <a:xfrm>
            <a:off x="10203544" y="4431157"/>
            <a:ext cx="1378239" cy="14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5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LTV Systems Phase Portrait (Flow Diagram)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12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FDE2A-DBAE-4B60-8D85-8B038383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57" y="1690688"/>
            <a:ext cx="4364684" cy="43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9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Equilibrium Points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13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Balance, crime, equilibrium, justice, law, scales icon">
            <a:extLst>
              <a:ext uri="{FF2B5EF4-FFF2-40B4-BE49-F238E27FC236}">
                <a16:creationId xmlns:a16="http://schemas.microsoft.com/office/drawing/2014/main" id="{FEF105FE-439F-4D9F-9CF6-1F9DA0A6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368" y="1642607"/>
            <a:ext cx="2017262" cy="201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92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 Portraits of Linear Systems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14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D7F1E-397C-45BE-9B96-E459D383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72" y="1690688"/>
            <a:ext cx="6592054" cy="43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1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Equilibrium Points </a:t>
            </a:r>
            <a:r>
              <a:rPr lang="en-US" b="1" dirty="0">
                <a:solidFill>
                  <a:schemeClr val="accent2"/>
                </a:solidFill>
              </a:rPr>
              <a:t>(1/6)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15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96482-5BD3-4787-95C5-6534B7A76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69" b="2317"/>
          <a:stretch/>
        </p:blipFill>
        <p:spPr>
          <a:xfrm>
            <a:off x="838201" y="1633681"/>
            <a:ext cx="9815286" cy="44978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84E345-812F-417E-8FE1-28F2FB019DDD}"/>
              </a:ext>
            </a:extLst>
          </p:cNvPr>
          <p:cNvSpPr/>
          <p:nvPr/>
        </p:nvSpPr>
        <p:spPr>
          <a:xfrm>
            <a:off x="7764196" y="5297984"/>
            <a:ext cx="41665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https://www.math24.net/linear-autonomous-systems-equilibrium-points/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51167-3C87-4F5B-9B10-CF583239692A}"/>
              </a:ext>
            </a:extLst>
          </p:cNvPr>
          <p:cNvSpPr txBox="1"/>
          <p:nvPr/>
        </p:nvSpPr>
        <p:spPr>
          <a:xfrm>
            <a:off x="8721271" y="4774764"/>
            <a:ext cx="252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Source: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CAE83F-ECC4-4072-A746-ED5174BA7D4E}"/>
              </a:ext>
            </a:extLst>
          </p:cNvPr>
          <p:cNvSpPr/>
          <p:nvPr/>
        </p:nvSpPr>
        <p:spPr>
          <a:xfrm>
            <a:off x="7706612" y="4731577"/>
            <a:ext cx="4281714" cy="1325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9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Equilibrium Points </a:t>
            </a:r>
            <a:r>
              <a:rPr lang="en-US" b="1" dirty="0">
                <a:solidFill>
                  <a:schemeClr val="accent2"/>
                </a:solidFill>
              </a:rPr>
              <a:t>(2/6)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16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1AE9D-15F5-41FB-BA98-27A7855C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30" y="1499813"/>
            <a:ext cx="9259338" cy="44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33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Equilibrium Points </a:t>
            </a:r>
            <a:r>
              <a:rPr lang="en-US" b="1" dirty="0">
                <a:solidFill>
                  <a:schemeClr val="accent2"/>
                </a:solidFill>
              </a:rPr>
              <a:t>(3/6)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17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26886-5D50-4196-B4F6-AD63DF74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291" y="1618314"/>
            <a:ext cx="7871528" cy="45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5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Equilibrium Points </a:t>
            </a:r>
            <a:r>
              <a:rPr lang="en-US" b="1" dirty="0">
                <a:solidFill>
                  <a:schemeClr val="accent2"/>
                </a:solidFill>
              </a:rPr>
              <a:t>(4/6)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18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09029-4DCE-4173-852A-6D20A16BC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18" y="1690248"/>
            <a:ext cx="7900162" cy="45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86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Equilibrium Points </a:t>
            </a:r>
            <a:r>
              <a:rPr lang="en-US" b="1" dirty="0">
                <a:solidFill>
                  <a:schemeClr val="accent2"/>
                </a:solidFill>
              </a:rPr>
              <a:t>(5/6)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19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CF1F4-8792-49C7-B255-BC2461B3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70" y="1675999"/>
            <a:ext cx="7811974" cy="45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Topic of the Lecture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2E384-45BA-4F26-AFA7-273DAAB8C754}"/>
              </a:ext>
            </a:extLst>
          </p:cNvPr>
          <p:cNvSpPr txBox="1"/>
          <p:nvPr/>
        </p:nvSpPr>
        <p:spPr>
          <a:xfrm>
            <a:off x="1031132" y="1896894"/>
            <a:ext cx="10322666" cy="3463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Multi-Input Multi-Output (MIMO)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Linear Time-Invariant (LTI) Systems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Linear Time-Variant (LTV)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Equilibrium Points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2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992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Equilibrium Points </a:t>
            </a:r>
            <a:r>
              <a:rPr lang="en-US" b="1" dirty="0">
                <a:solidFill>
                  <a:schemeClr val="accent2"/>
                </a:solidFill>
              </a:rPr>
              <a:t>(6/6)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20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07519-E9E9-4414-8356-2E2E0669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544872" cy="1589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F07D8D-DD2E-4CDC-BBFA-4BBD0D6C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14" y="1475813"/>
            <a:ext cx="4555350" cy="46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5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74FA9-B246-40A1-884D-6D3413A7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C65EEE-CE0C-4DB2-A1C9-8305361C333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40590-2A8A-436D-B750-131BF055C90B}"/>
              </a:ext>
            </a:extLst>
          </p:cNvPr>
          <p:cNvSpPr txBox="1"/>
          <p:nvPr/>
        </p:nvSpPr>
        <p:spPr>
          <a:xfrm>
            <a:off x="0" y="2567224"/>
            <a:ext cx="1219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The End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7520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US" b="1" dirty="0"/>
              <a:t>Multi-Input Multi-Output (MIMO) Systems </a:t>
            </a:r>
            <a:r>
              <a:rPr lang="en-US" b="1" dirty="0">
                <a:solidFill>
                  <a:schemeClr val="accent2"/>
                </a:solidFill>
              </a:rPr>
              <a:t>(1/2)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3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24F719-E7DB-4451-9EDF-50BD311EA269}"/>
              </a:ext>
            </a:extLst>
          </p:cNvPr>
          <p:cNvSpPr txBox="1"/>
          <p:nvPr/>
        </p:nvSpPr>
        <p:spPr>
          <a:xfrm>
            <a:off x="1031132" y="1896893"/>
            <a:ext cx="10322666" cy="36765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latin typeface="+mj-lt"/>
              </a:rPr>
              <a:t>Multi-input multi-output (MIMO) </a:t>
            </a:r>
            <a:r>
              <a:rPr lang="en-US" sz="2800" dirty="0">
                <a:latin typeface="+mj-lt"/>
              </a:rPr>
              <a:t>is an antenna technology for wireless communications in which multiple antennas are used at both the source and the destination.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MIMO is one of several forms of smart antenna technology, the others being </a:t>
            </a:r>
            <a:r>
              <a:rPr lang="en-US" sz="2800" b="1" dirty="0">
                <a:latin typeface="+mj-lt"/>
              </a:rPr>
              <a:t>multi-input single-output (MISO)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single-input multiple-output (SIMO)</a:t>
            </a:r>
            <a:r>
              <a:rPr lang="en-US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6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BF7DC0-E239-4F90-835D-327F3BCAE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136112"/>
            <a:ext cx="5027951" cy="3009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US" b="1" dirty="0"/>
              <a:t>Multi-Input Multi-Output (MIMO) Systems </a:t>
            </a:r>
            <a:r>
              <a:rPr lang="en-US" b="1" dirty="0">
                <a:solidFill>
                  <a:schemeClr val="accent2"/>
                </a:solidFill>
              </a:rPr>
              <a:t>(2/2)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4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B23CB53-E1CA-41AC-8676-29A3250FE738}"/>
              </a:ext>
            </a:extLst>
          </p:cNvPr>
          <p:cNvSpPr/>
          <p:nvPr/>
        </p:nvSpPr>
        <p:spPr>
          <a:xfrm>
            <a:off x="5001717" y="3799022"/>
            <a:ext cx="1324132" cy="389746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0B06F-2964-47EF-AA4B-E2542D5E5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849" y="2227622"/>
            <a:ext cx="5027951" cy="282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Single-Input Multiple-Output (SIMO):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5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206AC-C3C8-43FF-A2A9-C08702BB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1115"/>
            <a:ext cx="4071083" cy="38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7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Multiple-Input Single-Output (MISO):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6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08D6A-5F5F-4AFC-8F3D-49973EC99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9"/>
          <a:stretch/>
        </p:blipFill>
        <p:spPr>
          <a:xfrm>
            <a:off x="838200" y="1944914"/>
            <a:ext cx="4731658" cy="35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b="1" dirty="0"/>
              <a:t>Linear </a:t>
            </a:r>
            <a:r>
              <a:rPr lang="en-US" b="1" dirty="0"/>
              <a:t>T</a:t>
            </a:r>
            <a:r>
              <a:rPr lang="sr-Latn-BA" b="1" dirty="0"/>
              <a:t>ime-</a:t>
            </a:r>
            <a:r>
              <a:rPr lang="en-US" b="1" dirty="0"/>
              <a:t>I</a:t>
            </a:r>
            <a:r>
              <a:rPr lang="sr-Latn-BA" b="1" dirty="0"/>
              <a:t>nvariant (LTI) </a:t>
            </a:r>
            <a:r>
              <a:rPr lang="en-US" b="1" dirty="0"/>
              <a:t>S</a:t>
            </a:r>
            <a:r>
              <a:rPr lang="sr-Latn-BA" b="1" dirty="0"/>
              <a:t>ystems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(1/2)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2E384-45BA-4F26-AFA7-273DAAB8C754}"/>
              </a:ext>
            </a:extLst>
          </p:cNvPr>
          <p:cNvSpPr txBox="1"/>
          <p:nvPr/>
        </p:nvSpPr>
        <p:spPr>
          <a:xfrm>
            <a:off x="1031132" y="1896893"/>
            <a:ext cx="10322666" cy="4263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latin typeface="+mj-lt"/>
              </a:rPr>
              <a:t>Linear time-invariant (LTI) systems </a:t>
            </a:r>
            <a:r>
              <a:rPr lang="en-US" sz="2800" dirty="0">
                <a:latin typeface="+mj-lt"/>
              </a:rPr>
              <a:t>are a class of systems used in signals and systems that are both linear and time-invariant. </a:t>
            </a:r>
          </a:p>
          <a:p>
            <a:endParaRPr lang="en-U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Linear systems </a:t>
            </a:r>
            <a:r>
              <a:rPr lang="en-US" sz="2800" dirty="0">
                <a:latin typeface="+mj-lt"/>
              </a:rPr>
              <a:t>are systems whose outputs for a linear combination of inputs are the same as a linear combination of individual responses to those inputs.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Time-invariant systems</a:t>
            </a:r>
            <a:r>
              <a:rPr lang="en-US" sz="2800" dirty="0">
                <a:latin typeface="+mj-lt"/>
              </a:rPr>
              <a:t> are systems where the output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does not depend</a:t>
            </a:r>
            <a:r>
              <a:rPr lang="en-US" sz="2800" dirty="0">
                <a:latin typeface="+mj-lt"/>
              </a:rPr>
              <a:t> on when an input was applied.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7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06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b="1" dirty="0"/>
              <a:t>Linear </a:t>
            </a:r>
            <a:r>
              <a:rPr lang="en-US" b="1" dirty="0"/>
              <a:t>T</a:t>
            </a:r>
            <a:r>
              <a:rPr lang="sr-Latn-BA" b="1" dirty="0"/>
              <a:t>ime-</a:t>
            </a:r>
            <a:r>
              <a:rPr lang="en-US" b="1" dirty="0"/>
              <a:t>I</a:t>
            </a:r>
            <a:r>
              <a:rPr lang="sr-Latn-BA" b="1" dirty="0"/>
              <a:t>nvariant (LTI) </a:t>
            </a:r>
            <a:r>
              <a:rPr lang="en-US" b="1" dirty="0"/>
              <a:t>S</a:t>
            </a:r>
            <a:r>
              <a:rPr lang="sr-Latn-BA" b="1" dirty="0"/>
              <a:t>ystems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(2/2)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2E384-45BA-4F26-AFA7-273DAAB8C754}"/>
              </a:ext>
            </a:extLst>
          </p:cNvPr>
          <p:cNvSpPr txBox="1"/>
          <p:nvPr/>
        </p:nvSpPr>
        <p:spPr>
          <a:xfrm>
            <a:off x="1031132" y="1896893"/>
            <a:ext cx="10322666" cy="4263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latin typeface="+mj-lt"/>
              </a:rPr>
              <a:t>What topics will we consider?</a:t>
            </a:r>
          </a:p>
          <a:p>
            <a:endParaRPr lang="en-US" sz="2800" b="1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Stability criteria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Phase portraits (state space trajectories/orbits)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control does to phase portraits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8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25A2AF-1D5C-423F-BFAD-9DD2CC883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0" r="9656"/>
          <a:stretch/>
        </p:blipFill>
        <p:spPr>
          <a:xfrm>
            <a:off x="10203544" y="4431157"/>
            <a:ext cx="1378239" cy="14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8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809C-F1CA-47B9-80A5-679E796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LTI Systems Phase Portrait (Flow Diagram)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587C9-484A-47B0-A913-ED53F5804D0B}"/>
              </a:ext>
            </a:extLst>
          </p:cNvPr>
          <p:cNvSpPr/>
          <p:nvPr/>
        </p:nvSpPr>
        <p:spPr>
          <a:xfrm>
            <a:off x="0" y="6297104"/>
            <a:ext cx="6095999" cy="560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 Theory (Linear Control)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292A-04D4-4ADC-AE8E-7C6039305083}"/>
              </a:ext>
            </a:extLst>
          </p:cNvPr>
          <p:cNvSpPr/>
          <p:nvPr/>
        </p:nvSpPr>
        <p:spPr>
          <a:xfrm>
            <a:off x="6095999" y="6297104"/>
            <a:ext cx="6095999" cy="56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A8FE8-DCEE-4476-B18C-D9342D1E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F3D305F7-07C0-4050-AF94-D51E82343ABA}"/>
              </a:ext>
            </a:extLst>
          </p:cNvPr>
          <p:cNvSpPr txBox="1">
            <a:spLocks/>
          </p:cNvSpPr>
          <p:nvPr/>
        </p:nvSpPr>
        <p:spPr>
          <a:xfrm>
            <a:off x="6095999" y="6297103"/>
            <a:ext cx="6095999" cy="560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Slide </a:t>
            </a:r>
            <a:fld id="{96D8CCDD-62B9-4B93-913E-00E453391E9B}" type="slidenum">
              <a:rPr lang="en-US" sz="2000" smtClean="0">
                <a:solidFill>
                  <a:schemeClr val="bg1"/>
                </a:solidFill>
                <a:latin typeface="+mj-lt"/>
              </a:rPr>
              <a:pPr algn="ctr"/>
              <a:t>9</a:t>
            </a:fld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09280-74F8-43A5-8595-B292850E7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850" y="1705202"/>
            <a:ext cx="4348297" cy="43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613</Words>
  <Application>Microsoft Office PowerPoint</Application>
  <PresentationFormat>Widescreen</PresentationFormat>
  <Paragraphs>111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Topic of the Lecture</vt:lpstr>
      <vt:lpstr>Multi-Input Multi-Output (MIMO) Systems (1/2)</vt:lpstr>
      <vt:lpstr>Multi-Input Multi-Output (MIMO) Systems (2/2)</vt:lpstr>
      <vt:lpstr>Single-Input Multiple-Output (SIMO): Example</vt:lpstr>
      <vt:lpstr>Multiple-Input Single-Output (MISO): Example</vt:lpstr>
      <vt:lpstr>Linear Time-Invariant (LTI) Systems (1/2)</vt:lpstr>
      <vt:lpstr>Linear Time-Invariant (LTI) Systems (2/2)</vt:lpstr>
      <vt:lpstr>LTI Systems Phase Portrait (Flow Diagram)</vt:lpstr>
      <vt:lpstr>Linear Time-Variant (LTV) Systems (1/2)</vt:lpstr>
      <vt:lpstr>Linear Time-Variant (LTV) Systems (2/2)</vt:lpstr>
      <vt:lpstr>LTV Systems Phase Portrait (Flow Diagram)</vt:lpstr>
      <vt:lpstr>Equilibrium Points</vt:lpstr>
      <vt:lpstr>Phase Portraits of Linear Systems</vt:lpstr>
      <vt:lpstr>Types of Equilibrium Points (1/6)</vt:lpstr>
      <vt:lpstr>Types of Equilibrium Points (2/6)</vt:lpstr>
      <vt:lpstr>Types of Equilibrium Points (3/6)</vt:lpstr>
      <vt:lpstr>Types of Equilibrium Points (4/6)</vt:lpstr>
      <vt:lpstr>Types of Equilibrium Points (5/6)</vt:lpstr>
      <vt:lpstr>Types of Equilibrium Points (6/6)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Pezer</dc:creator>
  <cp:lastModifiedBy>Marko Pezer</cp:lastModifiedBy>
  <cp:revision>53</cp:revision>
  <dcterms:created xsi:type="dcterms:W3CDTF">2020-03-11T16:50:00Z</dcterms:created>
  <dcterms:modified xsi:type="dcterms:W3CDTF">2020-05-17T18:22:59Z</dcterms:modified>
</cp:coreProperties>
</file>